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1"/>
  </p:notesMasterIdLst>
  <p:sldIdLst>
    <p:sldId id="257" r:id="rId3"/>
    <p:sldId id="259" r:id="rId4"/>
    <p:sldId id="266" r:id="rId5"/>
    <p:sldId id="267" r:id="rId6"/>
    <p:sldId id="268" r:id="rId7"/>
    <p:sldId id="262" r:id="rId8"/>
    <p:sldId id="269" r:id="rId9"/>
    <p:sldId id="270" r:id="rId10"/>
    <p:sldId id="271" r:id="rId11"/>
    <p:sldId id="272" r:id="rId12"/>
    <p:sldId id="273" r:id="rId13"/>
    <p:sldId id="274" r:id="rId14"/>
    <p:sldId id="275" r:id="rId15"/>
    <p:sldId id="276" r:id="rId16"/>
    <p:sldId id="277" r:id="rId17"/>
    <p:sldId id="278" r:id="rId18"/>
    <p:sldId id="279"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3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4/3/2019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C20E7-9671-45F0-836D-53E56406B6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6</a:t>
            </a:fld>
            <a:endParaRPr lang="en-US"/>
          </a:p>
        </p:txBody>
      </p:sp>
    </p:spTree>
    <p:extLst>
      <p:ext uri="{BB962C8B-B14F-4D97-AF65-F5344CB8AC3E}">
        <p14:creationId xmlns:p14="http://schemas.microsoft.com/office/powerpoint/2010/main" val="115512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451BD9-232A-4ECB-A4DD-E9D8680FEE4F}"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225349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676272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687166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356260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069753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272534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11832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4/3/2019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942067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945521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6714315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97517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328558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127506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32919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953457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81597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0262020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93973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435197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151824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4622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451BD9-232A-4ECB-A4DD-E9D8680FEE4F}"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97625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451BD9-232A-4ECB-A4DD-E9D8680FEE4F}"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14986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451BD9-232A-4ECB-A4DD-E9D8680FEE4F}" type="datetimeFigureOut">
              <a:rPr lang="en-US" smtClean="0"/>
              <a:t>4/3/2019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419677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451BD9-232A-4ECB-A4DD-E9D8680FEE4F}" type="datetimeFigureOut">
              <a:rPr lang="en-US" smtClean="0"/>
              <a:t>4/3/2019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754311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51BD9-232A-4ECB-A4DD-E9D8680FEE4F}" type="datetimeFigureOut">
              <a:rPr lang="en-US" smtClean="0"/>
              <a:t>4/3/2019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48805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24717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93311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51BD9-232A-4ECB-A4DD-E9D8680FEE4F}" type="datetimeFigureOut">
              <a:rPr lang="en-US" smtClean="0"/>
              <a:t>4/3/2019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2ADDA-A6E9-4652-A487-055568F47C51}" type="slidenum">
              <a:rPr lang="en-US" smtClean="0"/>
              <a:t>‹#›</a:t>
            </a:fld>
            <a:endParaRPr lang="en-US"/>
          </a:p>
        </p:txBody>
      </p:sp>
    </p:spTree>
    <p:extLst>
      <p:ext uri="{BB962C8B-B14F-4D97-AF65-F5344CB8AC3E}">
        <p14:creationId xmlns:p14="http://schemas.microsoft.com/office/powerpoint/2010/main" val="2813463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C4FF77B-AB05-463F-8388-E3EF4DCD9159}" type="datetimeFigureOut">
              <a:rPr lang="en-US" smtClean="0"/>
              <a:t>4/3/2019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158295979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lTKRDd1ovAs"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smtClean="0"/>
              <a:t>CEPS Engineering Organization</a:t>
            </a:r>
            <a:endParaRPr lang="en-US" dirty="0"/>
          </a:p>
          <a:p>
            <a:r>
              <a:rPr lang="en-US" dirty="0" smtClean="0"/>
              <a:t>High Power Rocketry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554439"/>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0670946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Engine Design</a:t>
            </a:r>
          </a:p>
        </p:txBody>
      </p:sp>
      <p:sp>
        <p:nvSpPr>
          <p:cNvPr id="4" name="Content Placeholder 3"/>
          <p:cNvSpPr>
            <a:spLocks noGrp="1"/>
          </p:cNvSpPr>
          <p:nvPr>
            <p:ph sz="half" idx="2"/>
          </p:nvPr>
        </p:nvSpPr>
        <p:spPr>
          <a:xfrm>
            <a:off x="765110" y="1662830"/>
            <a:ext cx="4396339" cy="3741738"/>
          </a:xfrm>
        </p:spPr>
        <p:txBody>
          <a:bodyPr/>
          <a:lstStyle/>
          <a:p>
            <a:pPr marL="114300" lvl="0" indent="0" defTabSz="914400">
              <a:lnSpc>
                <a:spcPct val="115000"/>
              </a:lnSpc>
              <a:spcBef>
                <a:spcPts val="0"/>
              </a:spcBef>
              <a:buClr>
                <a:srgbClr val="FFFFFF"/>
              </a:buClr>
              <a:buSzPts val="1800"/>
              <a:buNone/>
            </a:pPr>
            <a:r>
              <a:rPr lang="en-US" kern="0" dirty="0">
                <a:solidFill>
                  <a:srgbClr val="FFFFFF"/>
                </a:solidFill>
                <a:latin typeface="Average"/>
                <a:sym typeface="Average"/>
              </a:rPr>
              <a:t>Components:</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Injector plate - Aluminum 6061</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Combustion - Aluminum 6061</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Nozzle - Graphite</a:t>
            </a:r>
          </a:p>
          <a:p>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304493" y="2226154"/>
            <a:ext cx="4506590" cy="33799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449" y="1458981"/>
            <a:ext cx="2098362" cy="5004752"/>
          </a:xfrm>
          <a:prstGeom prst="rect">
            <a:avLst/>
          </a:prstGeom>
        </p:spPr>
      </p:pic>
    </p:spTree>
    <p:extLst>
      <p:ext uri="{BB962C8B-B14F-4D97-AF65-F5344CB8AC3E}">
        <p14:creationId xmlns:p14="http://schemas.microsoft.com/office/powerpoint/2010/main" val="101887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 Method</a:t>
            </a:r>
          </a:p>
        </p:txBody>
      </p:sp>
      <p:sp>
        <p:nvSpPr>
          <p:cNvPr id="3" name="Content Placeholder 2"/>
          <p:cNvSpPr>
            <a:spLocks noGrp="1"/>
          </p:cNvSpPr>
          <p:nvPr>
            <p:ph sz="half" idx="1"/>
          </p:nvPr>
        </p:nvSpPr>
        <p:spPr>
          <a:xfrm>
            <a:off x="815213" y="1647217"/>
            <a:ext cx="4508349" cy="1283874"/>
          </a:xfrm>
        </p:spPr>
        <p:txBody>
          <a:bodyPr/>
          <a:lstStyle/>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Oxidizer flows from tank through regulating valve controlled by servo motor and into injector plate</a:t>
            </a:r>
          </a:p>
          <a:p>
            <a:endParaRPr lang="en-US" dirty="0"/>
          </a:p>
        </p:txBody>
      </p:sp>
      <p:pic>
        <p:nvPicPr>
          <p:cNvPr id="5" name="Google Shape;122;p18"/>
          <p:cNvPicPr preferRelativeResize="0"/>
          <p:nvPr/>
        </p:nvPicPr>
        <p:blipFill>
          <a:blip r:embed="rId2">
            <a:alphaModFix/>
          </a:blip>
          <a:stretch>
            <a:fillRect/>
          </a:stretch>
        </p:blipFill>
        <p:spPr>
          <a:xfrm>
            <a:off x="815213" y="3333649"/>
            <a:ext cx="5702475" cy="2445386"/>
          </a:xfrm>
          <a:prstGeom prst="rect">
            <a:avLst/>
          </a:prstGeom>
          <a:noFill/>
          <a:ln>
            <a:noFill/>
          </a:ln>
        </p:spPr>
      </p:pic>
      <p:pic>
        <p:nvPicPr>
          <p:cNvPr id="6" name="Google Shape;123;p18"/>
          <p:cNvPicPr preferRelativeResize="0"/>
          <p:nvPr/>
        </p:nvPicPr>
        <p:blipFill rotWithShape="1">
          <a:blip r:embed="rId3">
            <a:alphaModFix/>
          </a:blip>
          <a:srcRect t="24718" b="26900"/>
          <a:stretch/>
        </p:blipFill>
        <p:spPr>
          <a:xfrm>
            <a:off x="6898218" y="819752"/>
            <a:ext cx="2220697" cy="1432479"/>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532286" y="3127497"/>
            <a:ext cx="3810253" cy="2857690"/>
          </a:xfrm>
          <a:prstGeom prst="rect">
            <a:avLst/>
          </a:prstGeom>
        </p:spPr>
      </p:pic>
    </p:spTree>
    <p:extLst>
      <p:ext uri="{BB962C8B-B14F-4D97-AF65-F5344CB8AC3E}">
        <p14:creationId xmlns:p14="http://schemas.microsoft.com/office/powerpoint/2010/main" val="1140489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Regulation</a:t>
            </a:r>
          </a:p>
        </p:txBody>
      </p:sp>
      <p:sp>
        <p:nvSpPr>
          <p:cNvPr id="3" name="Content Placeholder 2"/>
          <p:cNvSpPr>
            <a:spLocks noGrp="1"/>
          </p:cNvSpPr>
          <p:nvPr>
            <p:ph sz="half" idx="1"/>
          </p:nvPr>
        </p:nvSpPr>
        <p:spPr>
          <a:xfrm>
            <a:off x="1103312" y="1436126"/>
            <a:ext cx="4396339" cy="4195763"/>
          </a:xfrm>
        </p:spPr>
        <p:txBody>
          <a:bodyPr/>
          <a:lstStyle/>
          <a:p>
            <a:pPr marL="114300" lvl="0" indent="0" defTabSz="914400">
              <a:lnSpc>
                <a:spcPct val="115000"/>
              </a:lnSpc>
              <a:spcBef>
                <a:spcPts val="0"/>
              </a:spcBef>
              <a:buClr>
                <a:srgbClr val="FFFFFF"/>
              </a:buClr>
              <a:buSzPts val="1800"/>
              <a:buNone/>
            </a:pPr>
            <a:endParaRPr lang="en-US" kern="0" dirty="0">
              <a:solidFill>
                <a:srgbClr val="FFFFFF"/>
              </a:solidFill>
              <a:latin typeface="Average"/>
              <a:sym typeface="Average"/>
            </a:endParaRP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Create a way to open and close flow of oxidizer. </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Electric motor is programed to open Valve. </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Allows for full control over flow and altitude of rocket. </a:t>
            </a:r>
          </a:p>
          <a:p>
            <a:pPr lvl="0">
              <a:buClr>
                <a:srgbClr val="ACD433"/>
              </a:buClr>
            </a:pPr>
            <a:endParaRPr lang="en-US" dirty="0">
              <a:solidFill>
                <a:prstClr val="white"/>
              </a:solidFill>
            </a:endParaRPr>
          </a:p>
          <a:p>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rot="5400000">
            <a:off x="6175784" y="2022996"/>
            <a:ext cx="4694953" cy="3521214"/>
          </a:xfrm>
        </p:spPr>
      </p:pic>
    </p:spTree>
    <p:extLst>
      <p:ext uri="{BB962C8B-B14F-4D97-AF65-F5344CB8AC3E}">
        <p14:creationId xmlns:p14="http://schemas.microsoft.com/office/powerpoint/2010/main" val="167589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Test Fire Rigs</a:t>
            </a:r>
          </a:p>
        </p:txBody>
      </p:sp>
      <p:sp>
        <p:nvSpPr>
          <p:cNvPr id="3" name="Content Placeholder 2"/>
          <p:cNvSpPr>
            <a:spLocks noGrp="1"/>
          </p:cNvSpPr>
          <p:nvPr>
            <p:ph sz="half" idx="1"/>
          </p:nvPr>
        </p:nvSpPr>
        <p:spPr>
          <a:xfrm>
            <a:off x="646112" y="1597112"/>
            <a:ext cx="4527864" cy="1521869"/>
          </a:xfrm>
        </p:spPr>
        <p:txBody>
          <a:bodyPr/>
          <a:lstStyle/>
          <a:p>
            <a:pPr marL="457200" lvl="0" defTabSz="914400">
              <a:lnSpc>
                <a:spcPct val="115000"/>
              </a:lnSpc>
              <a:spcBef>
                <a:spcPts val="0"/>
              </a:spcBef>
              <a:buClr>
                <a:srgbClr val="CACACA"/>
              </a:buClr>
              <a:buSzPts val="1800"/>
              <a:buFont typeface="Average"/>
              <a:buChar char="●"/>
            </a:pPr>
            <a:r>
              <a:rPr lang="en-US" kern="0" dirty="0">
                <a:solidFill>
                  <a:srgbClr val="CACACA"/>
                </a:solidFill>
                <a:latin typeface="Average"/>
                <a:sym typeface="Average"/>
              </a:rPr>
              <a:t>Used to test and measure thrust &amp; combustion temperature, etc.</a:t>
            </a:r>
          </a:p>
          <a:p>
            <a:pPr marL="457200" lvl="0" defTabSz="914400">
              <a:lnSpc>
                <a:spcPct val="115000"/>
              </a:lnSpc>
              <a:spcBef>
                <a:spcPts val="0"/>
              </a:spcBef>
              <a:buClr>
                <a:srgbClr val="CACACA"/>
              </a:buClr>
              <a:buSzPts val="1800"/>
              <a:buFont typeface="Average"/>
              <a:buChar char="●"/>
            </a:pPr>
            <a:r>
              <a:rPr lang="en-US" kern="0" dirty="0">
                <a:solidFill>
                  <a:srgbClr val="CACACA"/>
                </a:solidFill>
                <a:latin typeface="Average"/>
                <a:sym typeface="Average"/>
              </a:rPr>
              <a:t>Trial-and-error process to optimize design components</a:t>
            </a:r>
          </a:p>
          <a:p>
            <a:endParaRPr lang="en-US" dirty="0"/>
          </a:p>
        </p:txBody>
      </p:sp>
      <p:pic>
        <p:nvPicPr>
          <p:cNvPr id="5" name="Google Shape;140;p20"/>
          <p:cNvPicPr preferRelativeResize="0"/>
          <p:nvPr/>
        </p:nvPicPr>
        <p:blipFill>
          <a:blip r:embed="rId2">
            <a:alphaModFix/>
          </a:blip>
          <a:stretch>
            <a:fillRect/>
          </a:stretch>
        </p:blipFill>
        <p:spPr>
          <a:xfrm>
            <a:off x="5348472" y="1597112"/>
            <a:ext cx="1491637" cy="4059390"/>
          </a:xfrm>
          <a:prstGeom prst="rect">
            <a:avLst/>
          </a:prstGeom>
          <a:noFill/>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180503" y="2124553"/>
            <a:ext cx="4219530" cy="3164648"/>
          </a:xfrm>
          <a:prstGeom prst="rect">
            <a:avLst/>
          </a:prstGeom>
        </p:spPr>
      </p:pic>
    </p:spTree>
    <p:extLst>
      <p:ext uri="{BB962C8B-B14F-4D97-AF65-F5344CB8AC3E}">
        <p14:creationId xmlns:p14="http://schemas.microsoft.com/office/powerpoint/2010/main" val="3771262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 Ideas </a:t>
            </a: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736900" y="2595209"/>
            <a:ext cx="4551180" cy="3122009"/>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rot="5400000">
            <a:off x="6853803" y="2378314"/>
            <a:ext cx="4200525" cy="3150393"/>
          </a:xfrm>
        </p:spPr>
      </p:pic>
      <p:sp>
        <p:nvSpPr>
          <p:cNvPr id="7" name="Rectangle 6"/>
          <p:cNvSpPr/>
          <p:nvPr/>
        </p:nvSpPr>
        <p:spPr>
          <a:xfrm>
            <a:off x="923812" y="1670230"/>
            <a:ext cx="283923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verage"/>
                <a:ea typeface="+mn-ea"/>
                <a:cs typeface="+mn-cs"/>
                <a:sym typeface="Average"/>
              </a:rPr>
              <a:t>Ex) New Static test fire rig</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972554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Gimbal System </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454233" y="2060575"/>
            <a:ext cx="2608314" cy="4195763"/>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444382" y="2055813"/>
            <a:ext cx="1801734" cy="4200525"/>
          </a:xfrm>
        </p:spPr>
      </p:pic>
      <p:sp>
        <p:nvSpPr>
          <p:cNvPr id="7" name="Rectangle 6"/>
          <p:cNvSpPr/>
          <p:nvPr/>
        </p:nvSpPr>
        <p:spPr>
          <a:xfrm>
            <a:off x="510455" y="2055813"/>
            <a:ext cx="3561944" cy="2308324"/>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Average"/>
                <a:ea typeface="+mn-ea"/>
                <a:cs typeface="+mn-cs"/>
                <a:sym typeface="Average"/>
              </a:rPr>
              <a:t>Being able to control flight path of the rocket.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Average"/>
              <a:ea typeface="+mn-ea"/>
              <a:cs typeface="+mn-cs"/>
              <a:sym typeface="Average"/>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Average"/>
                <a:ea typeface="+mn-ea"/>
                <a:cs typeface="+mn-cs"/>
                <a:sym typeface="Average"/>
              </a:rPr>
              <a:t>Controlled by two actuators.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Average"/>
              <a:ea typeface="+mn-ea"/>
              <a:cs typeface="+mn-cs"/>
              <a:sym typeface="Average"/>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Average"/>
                <a:ea typeface="+mn-ea"/>
                <a:cs typeface="+mn-cs"/>
                <a:sym typeface="Average"/>
              </a:rPr>
              <a:t>Eventually get rid of rocket body fins to cut down weight of the rocket. </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77056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Obstacles/ Challenges </a:t>
            </a:r>
          </a:p>
        </p:txBody>
      </p:sp>
      <p:sp>
        <p:nvSpPr>
          <p:cNvPr id="3" name="Content Placeholder 2"/>
          <p:cNvSpPr>
            <a:spLocks noGrp="1"/>
          </p:cNvSpPr>
          <p:nvPr>
            <p:ph idx="1"/>
          </p:nvPr>
        </p:nvSpPr>
        <p:spPr/>
        <p:txBody>
          <a:bodyPr/>
          <a:lstStyle/>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Successful engine test </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Data collection and interpretation </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Gimbal manufactured and Proof of Concept </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Safety!</a:t>
            </a:r>
          </a:p>
          <a:p>
            <a:endParaRPr lang="en-US" dirty="0"/>
          </a:p>
        </p:txBody>
      </p:sp>
    </p:spTree>
    <p:extLst>
      <p:ext uri="{BB962C8B-B14F-4D97-AF65-F5344CB8AC3E}">
        <p14:creationId xmlns:p14="http://schemas.microsoft.com/office/powerpoint/2010/main" val="2406148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3903" y="2932149"/>
            <a:ext cx="9404723" cy="1400530"/>
          </a:xfrm>
        </p:spPr>
        <p:txBody>
          <a:bodyPr/>
          <a:lstStyle/>
          <a:p>
            <a:r>
              <a:rPr lang="en-US" dirty="0" smtClean="0"/>
              <a:t>Questions?</a:t>
            </a:r>
            <a:endParaRPr lang="en-US" dirty="0"/>
          </a:p>
        </p:txBody>
      </p:sp>
    </p:spTree>
    <p:extLst>
      <p:ext uri="{BB962C8B-B14F-4D97-AF65-F5344CB8AC3E}">
        <p14:creationId xmlns:p14="http://schemas.microsoft.com/office/powerpoint/2010/main" val="148546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292469" y="2174686"/>
            <a:ext cx="6559062"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t>Name?</a:t>
            </a:r>
          </a:p>
          <a:p>
            <a:pPr marL="285750" indent="-285750">
              <a:lnSpc>
                <a:spcPct val="150000"/>
              </a:lnSpc>
              <a:buFont typeface="Arial" panose="020B0604020202020204" pitchFamily="34" charset="0"/>
              <a:buChar char="•"/>
            </a:pPr>
            <a:r>
              <a:rPr lang="en-US" dirty="0" smtClean="0"/>
              <a:t>Year?</a:t>
            </a:r>
          </a:p>
          <a:p>
            <a:pPr marL="285750" indent="-285750">
              <a:lnSpc>
                <a:spcPct val="150000"/>
              </a:lnSpc>
              <a:buFont typeface="Arial" panose="020B0604020202020204" pitchFamily="34" charset="0"/>
              <a:buChar char="•"/>
            </a:pPr>
            <a:r>
              <a:rPr lang="en-US" dirty="0" smtClean="0"/>
              <a:t>Major?</a:t>
            </a:r>
          </a:p>
          <a:p>
            <a:pPr marL="285750" indent="-285750">
              <a:lnSpc>
                <a:spcPct val="150000"/>
              </a:lnSpc>
              <a:buFont typeface="Arial" panose="020B0604020202020204" pitchFamily="34" charset="0"/>
              <a:buChar char="•"/>
            </a:pPr>
            <a:r>
              <a:rPr lang="en-US" dirty="0" smtClean="0"/>
              <a:t>Why are you interested in joining SEDS?</a:t>
            </a:r>
          </a:p>
          <a:p>
            <a:pPr marL="285750" indent="-285750">
              <a:lnSpc>
                <a:spcPct val="150000"/>
              </a:lnSpc>
              <a:buFont typeface="Arial" panose="020B0604020202020204" pitchFamily="34" charset="0"/>
              <a:buChar char="•"/>
            </a:pPr>
            <a:r>
              <a:rPr lang="en-US" dirty="0" smtClean="0"/>
              <a:t>Would you be interested in traveling to Arizona for Space Vision 2019 November 6</a:t>
            </a:r>
            <a:r>
              <a:rPr lang="en-US" baseline="30000" dirty="0" smtClean="0"/>
              <a:t>th</a:t>
            </a:r>
            <a:r>
              <a:rPr lang="en-US" dirty="0" smtClean="0"/>
              <a:t>-10</a:t>
            </a:r>
            <a:r>
              <a:rPr lang="en-US" baseline="30000" dirty="0" smtClean="0"/>
              <a:t>th</a:t>
            </a:r>
            <a:r>
              <a:rPr lang="en-US" dirty="0" smtClean="0"/>
              <a:t>?</a:t>
            </a:r>
          </a:p>
          <a:p>
            <a:pPr marL="285750" indent="-285750">
              <a:lnSpc>
                <a:spcPct val="150000"/>
              </a:lnSpc>
              <a:buFont typeface="Arial" panose="020B0604020202020204" pitchFamily="34" charset="0"/>
              <a:buChar char="•"/>
            </a:pPr>
            <a:endParaRPr lang="en-US" dirty="0"/>
          </a:p>
        </p:txBody>
      </p:sp>
      <p:sp>
        <p:nvSpPr>
          <p:cNvPr id="12" name="TextBox 11"/>
          <p:cNvSpPr txBox="1"/>
          <p:nvPr/>
        </p:nvSpPr>
        <p:spPr>
          <a:xfrm>
            <a:off x="1230923" y="1596294"/>
            <a:ext cx="7913077" cy="400110"/>
          </a:xfrm>
          <a:prstGeom prst="rect">
            <a:avLst/>
          </a:prstGeom>
          <a:noFill/>
        </p:spPr>
        <p:txBody>
          <a:bodyPr wrap="square" rtlCol="0">
            <a:spAutoFit/>
          </a:bodyPr>
          <a:lstStyle/>
          <a:p>
            <a:r>
              <a:rPr lang="en-US" sz="2000" dirty="0" smtClean="0"/>
              <a:t>E-mail Carly </a:t>
            </a:r>
            <a:r>
              <a:rPr lang="en-US" sz="2000" dirty="0" err="1" smtClean="0"/>
              <a:t>Benik</a:t>
            </a:r>
            <a:r>
              <a:rPr lang="en-US" sz="2000" dirty="0" smtClean="0"/>
              <a:t> at cjb1070@wildcats.unh.edu</a:t>
            </a:r>
            <a:endParaRPr lang="en-US" sz="2000" dirty="0"/>
          </a:p>
        </p:txBody>
      </p:sp>
      <p:sp>
        <p:nvSpPr>
          <p:cNvPr id="13" name="TextBox 12"/>
          <p:cNvSpPr txBox="1"/>
          <p:nvPr/>
        </p:nvSpPr>
        <p:spPr>
          <a:xfrm>
            <a:off x="1230923" y="894792"/>
            <a:ext cx="9618785" cy="523220"/>
          </a:xfrm>
          <a:prstGeom prst="rect">
            <a:avLst/>
          </a:prstGeom>
          <a:noFill/>
        </p:spPr>
        <p:txBody>
          <a:bodyPr wrap="square" rtlCol="0">
            <a:spAutoFit/>
          </a:bodyPr>
          <a:lstStyle/>
          <a:p>
            <a:r>
              <a:rPr lang="en-US" sz="2800" dirty="0" smtClean="0"/>
              <a:t>Interested in Joining?</a:t>
            </a:r>
            <a:endParaRPr lang="en-US" sz="2800"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8731" y="1734029"/>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7263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19595"/>
            <a:ext cx="10515600" cy="1325563"/>
          </a:xfrm>
        </p:spPr>
        <p:txBody>
          <a:bodyPr/>
          <a:lstStyle/>
          <a:p>
            <a:r>
              <a:rPr lang="en-US" dirty="0"/>
              <a:t>What is UNH SEDS?</a:t>
            </a:r>
          </a:p>
        </p:txBody>
      </p:sp>
      <p:sp>
        <p:nvSpPr>
          <p:cNvPr id="3" name="Content Placeholder 2"/>
          <p:cNvSpPr>
            <a:spLocks noGrp="1"/>
          </p:cNvSpPr>
          <p:nvPr>
            <p:ph idx="1"/>
          </p:nvPr>
        </p:nvSpPr>
        <p:spPr>
          <a:xfrm>
            <a:off x="274691" y="1253331"/>
            <a:ext cx="10515600" cy="2658791"/>
          </a:xfrm>
        </p:spPr>
        <p:txBody>
          <a:bodyPr>
            <a:normAutofit/>
          </a:bodyPr>
          <a:lstStyle/>
          <a:p>
            <a:r>
              <a:rPr lang="en-US" sz="2400" dirty="0"/>
              <a:t>Students for the Exploration and Development of Space (SEDS) is a non-profit that empowers young people to participate and make an impact in space exploration. SEDS helps students develop their technical and leadership skills by providing opportunities to manage and participate in national projects as well as to attend conferences.</a:t>
            </a:r>
          </a:p>
          <a:p>
            <a:r>
              <a:rPr lang="en-US" sz="2400" dirty="0"/>
              <a:t>We are an interdisciplinary rocketry organization founded in 2017 that has </a:t>
            </a:r>
            <a:r>
              <a:rPr lang="en-US" sz="2400" dirty="0" smtClean="0"/>
              <a:t>30 members </a:t>
            </a:r>
            <a:r>
              <a:rPr lang="en-US" sz="2400" dirty="0"/>
              <a:t>from 6 different majors and every class. </a:t>
            </a: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912122"/>
            <a:ext cx="3760427" cy="2506951"/>
          </a:xfrm>
          <a:prstGeom prst="rect">
            <a:avLst/>
          </a:prstGeom>
          <a:ln>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864" y="3912122"/>
            <a:ext cx="3760427" cy="2506951"/>
          </a:xfrm>
          <a:prstGeom prst="rect">
            <a:avLst/>
          </a:prstGeom>
          <a:ln>
            <a:solidFill>
              <a:schemeClr val="bg1"/>
            </a:solidFill>
          </a:ln>
        </p:spPr>
      </p:pic>
    </p:spTree>
    <p:extLst>
      <p:ext uri="{BB962C8B-B14F-4D97-AF65-F5344CB8AC3E}">
        <p14:creationId xmlns:p14="http://schemas.microsoft.com/office/powerpoint/2010/main" val="1311517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4B8C-FEBC-489E-8FC0-21667DD0B6B2}"/>
              </a:ext>
            </a:extLst>
          </p:cNvPr>
          <p:cNvSpPr>
            <a:spLocks noGrp="1"/>
          </p:cNvSpPr>
          <p:nvPr>
            <p:ph type="title"/>
          </p:nvPr>
        </p:nvSpPr>
        <p:spPr>
          <a:xfrm>
            <a:off x="357554" y="130663"/>
            <a:ext cx="2989385" cy="1325563"/>
          </a:xfrm>
        </p:spPr>
        <p:txBody>
          <a:bodyPr/>
          <a:lstStyle/>
          <a:p>
            <a:r>
              <a:rPr lang="en-US" dirty="0"/>
              <a:t>Our history </a:t>
            </a:r>
          </a:p>
        </p:txBody>
      </p:sp>
      <p:sp>
        <p:nvSpPr>
          <p:cNvPr id="3" name="Content Placeholder 2">
            <a:extLst>
              <a:ext uri="{FF2B5EF4-FFF2-40B4-BE49-F238E27FC236}">
                <a16:creationId xmlns:a16="http://schemas.microsoft.com/office/drawing/2014/main" id="{3DCD148E-DBDE-435F-A972-A58B37FFDB2B}"/>
              </a:ext>
            </a:extLst>
          </p:cNvPr>
          <p:cNvSpPr>
            <a:spLocks noGrp="1"/>
          </p:cNvSpPr>
          <p:nvPr>
            <p:ph idx="1"/>
          </p:nvPr>
        </p:nvSpPr>
        <p:spPr>
          <a:xfrm>
            <a:off x="357554" y="1262918"/>
            <a:ext cx="10515600" cy="5382968"/>
          </a:xfrm>
        </p:spPr>
        <p:txBody>
          <a:bodyPr vert="horz" lIns="91440" tIns="45720" rIns="91440" bIns="45720" rtlCol="0" anchor="t">
            <a:normAutofit/>
          </a:bodyPr>
          <a:lstStyle/>
          <a:p>
            <a:pPr marL="0" indent="0">
              <a:buNone/>
            </a:pPr>
            <a:r>
              <a:rPr lang="en-US" dirty="0"/>
              <a:t>UNH SEDS has been around for 5 semesters. During that time we have completed 3 classes of rockets and are currently working on a hybrid engine rocket utilizing a liquid oxidizer and a solid fuel.</a:t>
            </a:r>
          </a:p>
          <a:p>
            <a:r>
              <a:rPr lang="en-US" dirty="0"/>
              <a:t>Experimental Class</a:t>
            </a:r>
            <a:endParaRPr lang="en-US" dirty="0">
              <a:cs typeface="Calibri"/>
            </a:endParaRPr>
          </a:p>
          <a:p>
            <a:pPr lvl="1"/>
            <a:r>
              <a:rPr lang="en-US" dirty="0"/>
              <a:t>Consisting of 2 Rockets.</a:t>
            </a:r>
          </a:p>
          <a:p>
            <a:r>
              <a:rPr lang="en-US" dirty="0" err="1"/>
              <a:t>Aether</a:t>
            </a:r>
            <a:r>
              <a:rPr lang="en-US" dirty="0"/>
              <a:t> Class. </a:t>
            </a:r>
            <a:endParaRPr lang="en-US" dirty="0">
              <a:cs typeface="Calibri"/>
            </a:endParaRPr>
          </a:p>
          <a:p>
            <a:pPr lvl="1"/>
            <a:r>
              <a:rPr lang="en-US" dirty="0"/>
              <a:t>Consisting of 7 Rockets.</a:t>
            </a:r>
          </a:p>
          <a:p>
            <a:r>
              <a:rPr lang="en-US" dirty="0"/>
              <a:t>USRC Carbon Fiber Class.</a:t>
            </a:r>
            <a:endParaRPr lang="en-US" dirty="0">
              <a:cs typeface="Calibri"/>
            </a:endParaRPr>
          </a:p>
          <a:p>
            <a:pPr lvl="1"/>
            <a:r>
              <a:rPr lang="en-US" dirty="0"/>
              <a:t>Consisting of 1 Rocket.  </a:t>
            </a:r>
          </a:p>
          <a:p>
            <a:r>
              <a:rPr lang="en-US" dirty="0"/>
              <a:t>Hybrid Engine Rocket. </a:t>
            </a:r>
          </a:p>
          <a:p>
            <a:pPr lvl="1"/>
            <a:r>
              <a:rPr lang="en-US" dirty="0"/>
              <a:t>Current production. </a:t>
            </a:r>
          </a:p>
          <a:p>
            <a:pPr marL="0" indent="0">
              <a:buNone/>
            </a:pPr>
            <a:endParaRPr lang="en-US" dirty="0"/>
          </a:p>
        </p:txBody>
      </p:sp>
      <p:pic>
        <p:nvPicPr>
          <p:cNvPr id="6" name="Picture 6" descr="A group of people posing for the camera&#10;&#10;Description generated with very high confidence">
            <a:extLst>
              <a:ext uri="{FF2B5EF4-FFF2-40B4-BE49-F238E27FC236}">
                <a16:creationId xmlns:a16="http://schemas.microsoft.com/office/drawing/2014/main" id="{625EA1CB-7C10-4B32-891C-3AE7070EFC8D}"/>
              </a:ext>
            </a:extLst>
          </p:cNvPr>
          <p:cNvPicPr>
            <a:picLocks noChangeAspect="1"/>
          </p:cNvPicPr>
          <p:nvPr/>
        </p:nvPicPr>
        <p:blipFill>
          <a:blip r:embed="rId2">
            <a:extLst/>
          </a:blip>
          <a:stretch>
            <a:fillRect/>
          </a:stretch>
        </p:blipFill>
        <p:spPr>
          <a:xfrm>
            <a:off x="5380893" y="2611314"/>
            <a:ext cx="5205045" cy="3897923"/>
          </a:xfrm>
          <a:prstGeom prst="rect">
            <a:avLst/>
          </a:prstGeom>
        </p:spPr>
      </p:pic>
    </p:spTree>
    <p:extLst>
      <p:ext uri="{BB962C8B-B14F-4D97-AF65-F5344CB8AC3E}">
        <p14:creationId xmlns:p14="http://schemas.microsoft.com/office/powerpoint/2010/main" val="2190393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Aether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lum bright="1000"/>
          </a:blip>
          <a:stretch>
            <a:fillRect/>
          </a:stretch>
        </p:blipFill>
        <p:spPr>
          <a:xfrm>
            <a:off x="2846110" y="1690688"/>
            <a:ext cx="2584565" cy="4594224"/>
          </a:xfrm>
        </p:spPr>
      </p:pic>
      <p:sp>
        <p:nvSpPr>
          <p:cNvPr id="5" name="TextBox 4"/>
          <p:cNvSpPr txBox="1"/>
          <p:nvPr/>
        </p:nvSpPr>
        <p:spPr>
          <a:xfrm>
            <a:off x="612742" y="1690688"/>
            <a:ext cx="2149312" cy="646331"/>
          </a:xfrm>
          <a:prstGeom prst="rect">
            <a:avLst/>
          </a:prstGeom>
          <a:noFill/>
        </p:spPr>
        <p:txBody>
          <a:bodyPr wrap="square" rtlCol="0">
            <a:spAutoFit/>
          </a:bodyPr>
          <a:lstStyle/>
          <a:p>
            <a:r>
              <a:rPr lang="en-US" dirty="0"/>
              <a:t>Our first successful multistage rocket</a:t>
            </a:r>
          </a:p>
        </p:txBody>
      </p:sp>
      <p:pic>
        <p:nvPicPr>
          <p:cNvPr id="6" name="3_26_18 Static test fir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487425" y="678730"/>
            <a:ext cx="2950431" cy="5236590"/>
          </a:xfrm>
          <a:prstGeom prst="rect">
            <a:avLst/>
          </a:prstGeom>
        </p:spPr>
      </p:pic>
      <p:sp>
        <p:nvSpPr>
          <p:cNvPr id="7" name="TextBox 6"/>
          <p:cNvSpPr txBox="1"/>
          <p:nvPr/>
        </p:nvSpPr>
        <p:spPr>
          <a:xfrm>
            <a:off x="6574176" y="678730"/>
            <a:ext cx="1800520" cy="1200329"/>
          </a:xfrm>
          <a:prstGeom prst="rect">
            <a:avLst/>
          </a:prstGeom>
          <a:noFill/>
        </p:spPr>
        <p:txBody>
          <a:bodyPr wrap="square" rtlCol="0">
            <a:spAutoFit/>
          </a:bodyPr>
          <a:lstStyle/>
          <a:p>
            <a:r>
              <a:rPr lang="en-US" dirty="0"/>
              <a:t>Our static test fire for our competition booster engine</a:t>
            </a:r>
          </a:p>
        </p:txBody>
      </p:sp>
    </p:spTree>
    <p:extLst>
      <p:ext uri="{BB962C8B-B14F-4D97-AF65-F5344CB8AC3E}">
        <p14:creationId xmlns:p14="http://schemas.microsoft.com/office/powerpoint/2010/main" val="40785526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mpetition Rocket Launch">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04793" y="914400"/>
            <a:ext cx="9449666" cy="5315317"/>
          </a:xfrm>
        </p:spPr>
      </p:pic>
    </p:spTree>
    <p:extLst>
      <p:ext uri="{BB962C8B-B14F-4D97-AF65-F5344CB8AC3E}">
        <p14:creationId xmlns:p14="http://schemas.microsoft.com/office/powerpoint/2010/main" val="17484650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Vision</a:t>
            </a:r>
            <a:endParaRPr lang="en-US" dirty="0"/>
          </a:p>
        </p:txBody>
      </p:sp>
      <p:sp>
        <p:nvSpPr>
          <p:cNvPr id="3" name="Content Placeholder 2"/>
          <p:cNvSpPr>
            <a:spLocks noGrp="1"/>
          </p:cNvSpPr>
          <p:nvPr>
            <p:ph idx="1"/>
          </p:nvPr>
        </p:nvSpPr>
        <p:spPr>
          <a:xfrm>
            <a:off x="635000" y="1690688"/>
            <a:ext cx="10515600" cy="4351338"/>
          </a:xfrm>
        </p:spPr>
        <p:txBody>
          <a:bodyPr>
            <a:normAutofit/>
          </a:bodyPr>
          <a:lstStyle/>
          <a:p>
            <a:r>
              <a:rPr lang="en-US" dirty="0" smtClean="0"/>
              <a:t>SEDS </a:t>
            </a:r>
            <a:r>
              <a:rPr lang="en-US" dirty="0"/>
              <a:t>USA hosts a national conference every year called ‘</a:t>
            </a:r>
            <a:r>
              <a:rPr lang="en-US" dirty="0" err="1"/>
              <a:t>SpaceVision</a:t>
            </a:r>
            <a:r>
              <a:rPr lang="en-US" dirty="0"/>
              <a:t>’ where many of the various SEDS chapters congregate to network and listen to speakers. This year, it </a:t>
            </a:r>
            <a:r>
              <a:rPr lang="en-US" dirty="0" smtClean="0"/>
              <a:t>was </a:t>
            </a:r>
            <a:r>
              <a:rPr lang="en-US" dirty="0"/>
              <a:t>on November 2018 in San Diego, California</a:t>
            </a:r>
            <a:r>
              <a:rPr lang="en-US" dirty="0" smtClean="0"/>
              <a:t>. We brought 16 of our members to take part in the event.</a:t>
            </a:r>
          </a:p>
          <a:p>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4215" y="3499338"/>
            <a:ext cx="4114800" cy="30861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699" y="3499338"/>
            <a:ext cx="4021016" cy="3015762"/>
          </a:xfrm>
          <a:prstGeom prst="rect">
            <a:avLst/>
          </a:prstGeom>
        </p:spPr>
      </p:pic>
    </p:spTree>
    <p:extLst>
      <p:ext uri="{BB962C8B-B14F-4D97-AF65-F5344CB8AC3E}">
        <p14:creationId xmlns:p14="http://schemas.microsoft.com/office/powerpoint/2010/main" val="2224491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Senior Design</a:t>
            </a:r>
          </a:p>
        </p:txBody>
      </p:sp>
      <p:sp>
        <p:nvSpPr>
          <p:cNvPr id="3" name="Subtitle 2"/>
          <p:cNvSpPr>
            <a:spLocks noGrp="1"/>
          </p:cNvSpPr>
          <p:nvPr>
            <p:ph type="subTitle" idx="1"/>
          </p:nvPr>
        </p:nvSpPr>
        <p:spPr/>
        <p:txBody>
          <a:bodyPr/>
          <a:lstStyle/>
          <a:p>
            <a:pPr algn="ctr"/>
            <a:r>
              <a:rPr lang="en-US" dirty="0"/>
              <a:t>Hybrid Engine </a:t>
            </a:r>
          </a:p>
          <a:p>
            <a:pPr algn="ctr"/>
            <a:endParaRPr lang="en-US" dirty="0"/>
          </a:p>
        </p:txBody>
      </p:sp>
    </p:spTree>
    <p:extLst>
      <p:ext uri="{BB962C8B-B14F-4D97-AF65-F5344CB8AC3E}">
        <p14:creationId xmlns:p14="http://schemas.microsoft.com/office/powerpoint/2010/main" val="4172686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Overview </a:t>
            </a:r>
          </a:p>
        </p:txBody>
      </p:sp>
      <p:sp>
        <p:nvSpPr>
          <p:cNvPr id="3" name="Content Placeholder 2"/>
          <p:cNvSpPr>
            <a:spLocks noGrp="1"/>
          </p:cNvSpPr>
          <p:nvPr>
            <p:ph idx="1"/>
          </p:nvPr>
        </p:nvSpPr>
        <p:spPr>
          <a:xfrm>
            <a:off x="875201" y="1499127"/>
            <a:ext cx="8946541" cy="4195481"/>
          </a:xfrm>
        </p:spPr>
        <p:txBody>
          <a:bodyPr/>
          <a:lstStyle/>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Students for the Exploration and Development of Space (SEDS)</a:t>
            </a:r>
          </a:p>
          <a:p>
            <a:pPr marL="914400" lvl="1" indent="-317500" defTabSz="914400">
              <a:lnSpc>
                <a:spcPct val="115000"/>
              </a:lnSpc>
              <a:spcBef>
                <a:spcPts val="0"/>
              </a:spcBef>
              <a:buClr>
                <a:srgbClr val="FFFFFF"/>
              </a:buClr>
              <a:buSzPts val="1400"/>
              <a:buFont typeface="Average"/>
              <a:buChar char="○"/>
            </a:pPr>
            <a:r>
              <a:rPr lang="en-US" kern="0" dirty="0">
                <a:solidFill>
                  <a:srgbClr val="FFFFFF"/>
                </a:solidFill>
                <a:latin typeface="Average"/>
                <a:sym typeface="Average"/>
              </a:rPr>
              <a:t>Second year organization</a:t>
            </a:r>
          </a:p>
          <a:p>
            <a:pPr marL="914400" lvl="1" indent="-317500" defTabSz="914400">
              <a:lnSpc>
                <a:spcPct val="115000"/>
              </a:lnSpc>
              <a:spcBef>
                <a:spcPts val="0"/>
              </a:spcBef>
              <a:buClr>
                <a:srgbClr val="FFFFFF"/>
              </a:buClr>
              <a:buSzPts val="1400"/>
              <a:buFont typeface="Average"/>
              <a:buChar char="○"/>
            </a:pPr>
            <a:r>
              <a:rPr lang="en-US" kern="0" dirty="0">
                <a:solidFill>
                  <a:srgbClr val="FFFFFF"/>
                </a:solidFill>
                <a:latin typeface="Average"/>
                <a:sym typeface="Average"/>
              </a:rPr>
              <a:t>Main focus to design hybrid rocket engine</a:t>
            </a:r>
          </a:p>
          <a:p>
            <a:pPr marL="914400" lvl="1" indent="-317500" defTabSz="914400">
              <a:lnSpc>
                <a:spcPct val="115000"/>
              </a:lnSpc>
              <a:spcBef>
                <a:spcPts val="0"/>
              </a:spcBef>
              <a:buClr>
                <a:srgbClr val="FFFFFF"/>
              </a:buClr>
              <a:buSzPts val="1400"/>
              <a:buFont typeface="Average"/>
              <a:buChar char="○"/>
            </a:pPr>
            <a:r>
              <a:rPr lang="en-US" kern="0" dirty="0">
                <a:solidFill>
                  <a:srgbClr val="FFFFFF"/>
                </a:solidFill>
                <a:latin typeface="Average"/>
                <a:sym typeface="Average"/>
              </a:rPr>
              <a:t>Apply it to rocket mechanics from last years knowledge</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Spaceport America Cup - June 2020 in Las Cruces, New Mexico</a:t>
            </a:r>
          </a:p>
          <a:p>
            <a:pPr marL="914400" lvl="1" indent="-317500" defTabSz="914400">
              <a:lnSpc>
                <a:spcPct val="115000"/>
              </a:lnSpc>
              <a:spcBef>
                <a:spcPts val="0"/>
              </a:spcBef>
              <a:buClr>
                <a:srgbClr val="FFFFFF"/>
              </a:buClr>
              <a:buSzPts val="1400"/>
              <a:buFont typeface="Average"/>
              <a:buChar char="○"/>
            </a:pPr>
            <a:r>
              <a:rPr lang="en-US" kern="0" dirty="0">
                <a:solidFill>
                  <a:srgbClr val="FFFFFF"/>
                </a:solidFill>
                <a:latin typeface="Average"/>
                <a:sym typeface="Average"/>
              </a:rPr>
              <a:t>10,000 </a:t>
            </a:r>
            <a:r>
              <a:rPr lang="en-US" kern="0" dirty="0" err="1">
                <a:solidFill>
                  <a:srgbClr val="FFFFFF"/>
                </a:solidFill>
                <a:latin typeface="Average"/>
                <a:sym typeface="Average"/>
              </a:rPr>
              <a:t>ft</a:t>
            </a:r>
            <a:r>
              <a:rPr lang="en-US" kern="0" dirty="0">
                <a:solidFill>
                  <a:srgbClr val="FFFFFF"/>
                </a:solidFill>
                <a:latin typeface="Average"/>
                <a:sym typeface="Average"/>
              </a:rPr>
              <a:t> altitude student researched and developed hybrid class</a:t>
            </a:r>
          </a:p>
          <a:p>
            <a:pPr marL="914400" lvl="1" indent="-317500" defTabSz="914400">
              <a:lnSpc>
                <a:spcPct val="115000"/>
              </a:lnSpc>
              <a:spcBef>
                <a:spcPts val="0"/>
              </a:spcBef>
              <a:buClr>
                <a:srgbClr val="FFFFFF"/>
              </a:buClr>
              <a:buSzPts val="1400"/>
              <a:buFont typeface="Average"/>
              <a:buChar char="○"/>
            </a:pPr>
            <a:r>
              <a:rPr lang="en-US" kern="0" dirty="0">
                <a:solidFill>
                  <a:srgbClr val="FFFFFF"/>
                </a:solidFill>
                <a:latin typeface="Average"/>
                <a:sym typeface="Average"/>
              </a:rPr>
              <a:t>Target apogee 10,000 feet </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Design and manufacture our own static test fire rig</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Test, analyze, optimize</a:t>
            </a:r>
          </a:p>
          <a:p>
            <a:endParaRPr lang="en-US" dirty="0"/>
          </a:p>
        </p:txBody>
      </p:sp>
      <p:sp>
        <p:nvSpPr>
          <p:cNvPr id="4" name="Rectangle 3"/>
          <p:cNvSpPr/>
          <p:nvPr/>
        </p:nvSpPr>
        <p:spPr>
          <a:xfrm>
            <a:off x="875201" y="5055549"/>
            <a:ext cx="5801588" cy="369332"/>
          </a:xfrm>
          <a:prstGeom prst="rect">
            <a:avLst/>
          </a:prstGeom>
        </p:spPr>
        <p:txBody>
          <a:bodyPr wrap="none">
            <a:spAutoFit/>
          </a:bodyPr>
          <a:lstStyle/>
          <a:p>
            <a:r>
              <a:rPr lang="en-US" dirty="0" smtClean="0">
                <a:hlinkClick r:id="rId2"/>
              </a:rPr>
              <a:t>https://www.youtube.com/watch?v=lTKRDd1ovAs</a:t>
            </a:r>
            <a:endParaRPr lang="en-US" dirty="0"/>
          </a:p>
        </p:txBody>
      </p:sp>
    </p:spTree>
    <p:extLst>
      <p:ext uri="{BB962C8B-B14F-4D97-AF65-F5344CB8AC3E}">
        <p14:creationId xmlns:p14="http://schemas.microsoft.com/office/powerpoint/2010/main" val="2783585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Hybrid Engine Rocket?</a:t>
            </a:r>
          </a:p>
        </p:txBody>
      </p:sp>
      <p:sp>
        <p:nvSpPr>
          <p:cNvPr id="4" name="Content Placeholder 3"/>
          <p:cNvSpPr>
            <a:spLocks noGrp="1"/>
          </p:cNvSpPr>
          <p:nvPr>
            <p:ph sz="half" idx="2"/>
          </p:nvPr>
        </p:nvSpPr>
        <p:spPr>
          <a:xfrm>
            <a:off x="1147153" y="1905000"/>
            <a:ext cx="4376826" cy="1380994"/>
          </a:xfrm>
        </p:spPr>
        <p:txBody>
          <a:bodyPr/>
          <a:lstStyle/>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Rocket is propelled via solid and liquid components</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HTPB Rubber and Nitrous Oxide </a:t>
            </a:r>
          </a:p>
          <a:p>
            <a:endParaRPr lang="en-US" dirty="0"/>
          </a:p>
        </p:txBody>
      </p:sp>
      <p:pic>
        <p:nvPicPr>
          <p:cNvPr id="7" name="Google Shape;74;p15"/>
          <p:cNvPicPr preferRelativeResize="0"/>
          <p:nvPr/>
        </p:nvPicPr>
        <p:blipFill>
          <a:blip r:embed="rId2">
            <a:alphaModFix/>
          </a:blip>
          <a:stretch>
            <a:fillRect/>
          </a:stretch>
        </p:blipFill>
        <p:spPr>
          <a:xfrm>
            <a:off x="1147153" y="3643547"/>
            <a:ext cx="5489620" cy="1379390"/>
          </a:xfrm>
          <a:prstGeom prst="rect">
            <a:avLst/>
          </a:prstGeom>
          <a:noFill/>
          <a:ln>
            <a:noFill/>
          </a:ln>
        </p:spPr>
      </p:pic>
      <p:pic>
        <p:nvPicPr>
          <p:cNvPr id="8" name="Google Shape;84;p15"/>
          <p:cNvPicPr preferRelativeResize="0"/>
          <p:nvPr/>
        </p:nvPicPr>
        <p:blipFill>
          <a:blip r:embed="rId3">
            <a:alphaModFix/>
          </a:blip>
          <a:stretch>
            <a:fillRect/>
          </a:stretch>
        </p:blipFill>
        <p:spPr>
          <a:xfrm>
            <a:off x="8229600" y="1691015"/>
            <a:ext cx="1645870" cy="4150682"/>
          </a:xfrm>
          <a:prstGeom prst="rect">
            <a:avLst/>
          </a:prstGeom>
          <a:noFill/>
          <a:ln>
            <a:noFill/>
          </a:ln>
        </p:spPr>
      </p:pic>
      <p:sp>
        <p:nvSpPr>
          <p:cNvPr id="9" name="Google Shape;75;p15"/>
          <p:cNvSpPr txBox="1"/>
          <p:nvPr/>
        </p:nvSpPr>
        <p:spPr>
          <a:xfrm>
            <a:off x="7259415" y="1875899"/>
            <a:ext cx="9597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prstClr val="white"/>
                </a:solidFill>
                <a:effectLst/>
                <a:uLnTx/>
                <a:uFillTx/>
                <a:latin typeface="Arial"/>
                <a:cs typeface="Arial"/>
                <a:sym typeface="Arial"/>
              </a:rPr>
              <a:t>Nose Cone</a:t>
            </a:r>
            <a:endParaRPr kumimoji="0" sz="1200" b="0" i="0" u="none" strike="noStrike" kern="0" cap="none" spc="0" normalizeH="0" baseline="0" noProof="0" dirty="0">
              <a:ln>
                <a:noFill/>
              </a:ln>
              <a:solidFill>
                <a:prstClr val="white"/>
              </a:solidFill>
              <a:effectLst/>
              <a:uLnTx/>
              <a:uFillTx/>
              <a:latin typeface="Arial"/>
              <a:cs typeface="Arial"/>
              <a:sym typeface="Arial"/>
            </a:endParaRPr>
          </a:p>
        </p:txBody>
      </p:sp>
      <p:sp>
        <p:nvSpPr>
          <p:cNvPr id="10" name="Google Shape;77;p15"/>
          <p:cNvSpPr txBox="1"/>
          <p:nvPr/>
        </p:nvSpPr>
        <p:spPr>
          <a:xfrm>
            <a:off x="7343700" y="3453872"/>
            <a:ext cx="885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1200" cap="none" spc="0" normalizeH="0" baseline="0" noProof="0" dirty="0">
                <a:ln>
                  <a:noFill/>
                </a:ln>
                <a:solidFill>
                  <a:prstClr val="white"/>
                </a:solidFill>
                <a:effectLst/>
                <a:uLnTx/>
                <a:uFillTx/>
                <a:latin typeface="Arial"/>
                <a:cs typeface="Arial"/>
                <a:sym typeface="Arial"/>
              </a:rPr>
              <a:t>Oxidizer</a:t>
            </a:r>
            <a:endParaRPr kumimoji="0" sz="1200" b="0" i="0" u="none" strike="noStrike" kern="1200" cap="none" spc="0" normalizeH="0" baseline="0" noProof="0" dirty="0">
              <a:ln>
                <a:noFill/>
              </a:ln>
              <a:solidFill>
                <a:prstClr val="white"/>
              </a:solidFill>
              <a:effectLst/>
              <a:uLnTx/>
              <a:uFillTx/>
              <a:latin typeface="Arial"/>
              <a:cs typeface="Arial"/>
              <a:sym typeface="Arial"/>
            </a:endParaRPr>
          </a:p>
        </p:txBody>
      </p:sp>
      <p:sp>
        <p:nvSpPr>
          <p:cNvPr id="11" name="Rectangle 10"/>
          <p:cNvSpPr/>
          <p:nvPr/>
        </p:nvSpPr>
        <p:spPr>
          <a:xfrm>
            <a:off x="7039719" y="3983368"/>
            <a:ext cx="116891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a:ea typeface="+mn-ea"/>
                <a:cs typeface="+mn-cs"/>
              </a:rPr>
              <a:t>Injector Plate</a:t>
            </a:r>
          </a:p>
        </p:txBody>
      </p:sp>
      <p:sp>
        <p:nvSpPr>
          <p:cNvPr id="12" name="Google Shape;80;p15"/>
          <p:cNvSpPr txBox="1"/>
          <p:nvPr/>
        </p:nvSpPr>
        <p:spPr>
          <a:xfrm>
            <a:off x="7088224" y="5196979"/>
            <a:ext cx="1071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1200" cap="none" spc="0" normalizeH="0" baseline="0" noProof="0" dirty="0">
                <a:ln>
                  <a:noFill/>
                </a:ln>
                <a:solidFill>
                  <a:prstClr val="white"/>
                </a:solidFill>
                <a:effectLst/>
                <a:uLnTx/>
                <a:uFillTx/>
                <a:latin typeface="Arial"/>
                <a:cs typeface="Arial"/>
                <a:sym typeface="Arial"/>
              </a:rPr>
              <a:t>Stabilization Fins</a:t>
            </a:r>
            <a:endParaRPr kumimoji="0" sz="1200" b="0" i="0" u="none" strike="noStrike" kern="1200" cap="none" spc="0" normalizeH="0" baseline="0" noProof="0" dirty="0">
              <a:ln>
                <a:noFill/>
              </a:ln>
              <a:solidFill>
                <a:prstClr val="white"/>
              </a:solidFill>
              <a:effectLst/>
              <a:uLnTx/>
              <a:uFillTx/>
              <a:latin typeface="Arial"/>
              <a:cs typeface="Arial"/>
              <a:sym typeface="Arial"/>
            </a:endParaRPr>
          </a:p>
        </p:txBody>
      </p:sp>
      <p:sp>
        <p:nvSpPr>
          <p:cNvPr id="13" name="Rectangle 12"/>
          <p:cNvSpPr/>
          <p:nvPr/>
        </p:nvSpPr>
        <p:spPr>
          <a:xfrm>
            <a:off x="10120009" y="3650672"/>
            <a:ext cx="128272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prstClr val="white"/>
                </a:solidFill>
                <a:effectLst/>
                <a:uLnTx/>
                <a:uFillTx/>
                <a:latin typeface="Arial"/>
                <a:ea typeface="+mn-ea"/>
                <a:cs typeface="Arial"/>
                <a:sym typeface="Arial"/>
              </a:rPr>
              <a:t>Centering Rings</a:t>
            </a:r>
          </a:p>
        </p:txBody>
      </p:sp>
      <p:sp>
        <p:nvSpPr>
          <p:cNvPr id="14" name="Google Shape;78;p15"/>
          <p:cNvSpPr txBox="1"/>
          <p:nvPr/>
        </p:nvSpPr>
        <p:spPr>
          <a:xfrm>
            <a:off x="10171255" y="4474845"/>
            <a:ext cx="1071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1200" cap="none" spc="0" normalizeH="0" baseline="0" noProof="0" dirty="0">
                <a:ln>
                  <a:noFill/>
                </a:ln>
                <a:solidFill>
                  <a:prstClr val="white"/>
                </a:solidFill>
                <a:effectLst/>
                <a:uLnTx/>
                <a:uFillTx/>
                <a:latin typeface="Arial"/>
                <a:cs typeface="Arial"/>
                <a:sym typeface="Arial"/>
              </a:rPr>
              <a:t>Combustion Chamber</a:t>
            </a:r>
            <a:endParaRPr kumimoji="0" sz="1200" b="0" i="0" u="none" strike="noStrike" kern="1200" cap="none" spc="0" normalizeH="0" baseline="0" noProof="0" dirty="0">
              <a:ln>
                <a:noFill/>
              </a:ln>
              <a:solidFill>
                <a:prstClr val="white"/>
              </a:solidFill>
              <a:effectLst/>
              <a:uLnTx/>
              <a:uFillTx/>
              <a:latin typeface="Arial"/>
              <a:cs typeface="Arial"/>
              <a:sym typeface="Arial"/>
            </a:endParaRPr>
          </a:p>
        </p:txBody>
      </p:sp>
      <p:sp>
        <p:nvSpPr>
          <p:cNvPr id="15" name="Rectangle 14"/>
          <p:cNvSpPr/>
          <p:nvPr/>
        </p:nvSpPr>
        <p:spPr>
          <a:xfrm>
            <a:off x="10582397" y="5618977"/>
            <a:ext cx="660758"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a:ea typeface="+mn-ea"/>
                <a:cs typeface="+mn-cs"/>
              </a:rPr>
              <a:t>Nozzle</a:t>
            </a:r>
          </a:p>
        </p:txBody>
      </p:sp>
      <p:sp>
        <p:nvSpPr>
          <p:cNvPr id="16" name="Rectangle 15"/>
          <p:cNvSpPr/>
          <p:nvPr/>
        </p:nvSpPr>
        <p:spPr>
          <a:xfrm>
            <a:off x="10189148" y="2564840"/>
            <a:ext cx="883575"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prstClr val="white"/>
                </a:solidFill>
                <a:effectLst/>
                <a:uLnTx/>
                <a:uFillTx/>
                <a:latin typeface="Arial"/>
                <a:ea typeface="+mn-ea"/>
                <a:cs typeface="Arial"/>
                <a:sym typeface="Arial"/>
              </a:rPr>
              <a:t>Parachute</a:t>
            </a:r>
          </a:p>
        </p:txBody>
      </p:sp>
      <p:cxnSp>
        <p:nvCxnSpPr>
          <p:cNvPr id="17" name="Google Shape;85;p15"/>
          <p:cNvCxnSpPr/>
          <p:nvPr/>
        </p:nvCxnSpPr>
        <p:spPr>
          <a:xfrm flipV="1">
            <a:off x="8303251" y="2038877"/>
            <a:ext cx="489783" cy="11171"/>
          </a:xfrm>
          <a:prstGeom prst="straightConnector1">
            <a:avLst/>
          </a:prstGeom>
          <a:noFill/>
          <a:ln w="28575" cap="flat" cmpd="sng">
            <a:solidFill>
              <a:srgbClr val="FF0000"/>
            </a:solidFill>
            <a:prstDash val="solid"/>
            <a:round/>
            <a:headEnd type="none" w="med" len="med"/>
            <a:tailEnd type="triangle" w="med" len="med"/>
          </a:ln>
        </p:spPr>
      </p:cxnSp>
      <p:cxnSp>
        <p:nvCxnSpPr>
          <p:cNvPr id="19" name="Google Shape;85;p15"/>
          <p:cNvCxnSpPr/>
          <p:nvPr/>
        </p:nvCxnSpPr>
        <p:spPr>
          <a:xfrm>
            <a:off x="8250571" y="3643547"/>
            <a:ext cx="668376" cy="1"/>
          </a:xfrm>
          <a:prstGeom prst="straightConnector1">
            <a:avLst/>
          </a:prstGeom>
          <a:noFill/>
          <a:ln w="28575" cap="flat" cmpd="sng">
            <a:solidFill>
              <a:srgbClr val="FF0000"/>
            </a:solidFill>
            <a:prstDash val="solid"/>
            <a:round/>
            <a:headEnd type="none" w="med" len="med"/>
            <a:tailEnd type="triangle" w="med" len="med"/>
          </a:ln>
        </p:spPr>
      </p:cxnSp>
      <p:cxnSp>
        <p:nvCxnSpPr>
          <p:cNvPr id="22" name="Google Shape;85;p15"/>
          <p:cNvCxnSpPr/>
          <p:nvPr/>
        </p:nvCxnSpPr>
        <p:spPr>
          <a:xfrm flipV="1">
            <a:off x="8186153" y="4260367"/>
            <a:ext cx="439679" cy="3357"/>
          </a:xfrm>
          <a:prstGeom prst="straightConnector1">
            <a:avLst/>
          </a:prstGeom>
          <a:noFill/>
          <a:ln w="28575" cap="flat" cmpd="sng">
            <a:solidFill>
              <a:srgbClr val="FF0000"/>
            </a:solidFill>
            <a:prstDash val="solid"/>
            <a:round/>
            <a:headEnd type="none" w="med" len="med"/>
            <a:tailEnd type="triangle" w="med" len="med"/>
          </a:ln>
        </p:spPr>
      </p:cxnSp>
      <p:cxnSp>
        <p:nvCxnSpPr>
          <p:cNvPr id="25" name="Google Shape;85;p15"/>
          <p:cNvCxnSpPr/>
          <p:nvPr/>
        </p:nvCxnSpPr>
        <p:spPr>
          <a:xfrm flipV="1">
            <a:off x="7546058" y="5746305"/>
            <a:ext cx="615043" cy="11171"/>
          </a:xfrm>
          <a:prstGeom prst="straightConnector1">
            <a:avLst/>
          </a:prstGeom>
          <a:noFill/>
          <a:ln w="28575" cap="flat" cmpd="sng">
            <a:solidFill>
              <a:srgbClr val="FF0000"/>
            </a:solidFill>
            <a:prstDash val="solid"/>
            <a:round/>
            <a:headEnd type="none" w="med" len="med"/>
            <a:tailEnd type="triangle" w="med" len="med"/>
          </a:ln>
        </p:spPr>
      </p:cxnSp>
      <p:cxnSp>
        <p:nvCxnSpPr>
          <p:cNvPr id="27" name="Google Shape;85;p15"/>
          <p:cNvCxnSpPr/>
          <p:nvPr/>
        </p:nvCxnSpPr>
        <p:spPr>
          <a:xfrm flipH="1" flipV="1">
            <a:off x="9558103" y="2740108"/>
            <a:ext cx="549969" cy="11171"/>
          </a:xfrm>
          <a:prstGeom prst="straightConnector1">
            <a:avLst/>
          </a:prstGeom>
          <a:noFill/>
          <a:ln w="28575" cap="flat" cmpd="sng">
            <a:solidFill>
              <a:srgbClr val="FF0000"/>
            </a:solidFill>
            <a:prstDash val="solid"/>
            <a:round/>
            <a:headEnd type="none" w="med" len="med"/>
            <a:tailEnd type="triangle" w="med" len="med"/>
          </a:ln>
        </p:spPr>
      </p:cxnSp>
      <p:cxnSp>
        <p:nvCxnSpPr>
          <p:cNvPr id="29" name="Google Shape;85;p15"/>
          <p:cNvCxnSpPr/>
          <p:nvPr/>
        </p:nvCxnSpPr>
        <p:spPr>
          <a:xfrm flipH="1" flipV="1">
            <a:off x="9590674" y="3850111"/>
            <a:ext cx="598474" cy="11171"/>
          </a:xfrm>
          <a:prstGeom prst="straightConnector1">
            <a:avLst/>
          </a:prstGeom>
          <a:noFill/>
          <a:ln w="28575" cap="flat" cmpd="sng">
            <a:solidFill>
              <a:srgbClr val="FF0000"/>
            </a:solidFill>
            <a:prstDash val="solid"/>
            <a:round/>
            <a:headEnd type="none" w="med" len="med"/>
            <a:tailEnd type="triangle" w="med" len="med"/>
          </a:ln>
        </p:spPr>
      </p:cxnSp>
      <p:cxnSp>
        <p:nvCxnSpPr>
          <p:cNvPr id="31" name="Google Shape;85;p15"/>
          <p:cNvCxnSpPr/>
          <p:nvPr/>
        </p:nvCxnSpPr>
        <p:spPr>
          <a:xfrm flipH="1">
            <a:off x="9276996" y="4692522"/>
            <a:ext cx="894259" cy="48149"/>
          </a:xfrm>
          <a:prstGeom prst="straightConnector1">
            <a:avLst/>
          </a:prstGeom>
          <a:noFill/>
          <a:ln w="28575" cap="flat" cmpd="sng">
            <a:solidFill>
              <a:srgbClr val="FF0000"/>
            </a:solidFill>
            <a:prstDash val="solid"/>
            <a:round/>
            <a:headEnd type="none" w="med" len="med"/>
            <a:tailEnd type="triangle" w="med" len="med"/>
          </a:ln>
        </p:spPr>
      </p:cxnSp>
      <p:cxnSp>
        <p:nvCxnSpPr>
          <p:cNvPr id="34" name="Google Shape;85;p15"/>
          <p:cNvCxnSpPr/>
          <p:nvPr/>
        </p:nvCxnSpPr>
        <p:spPr>
          <a:xfrm flipH="1">
            <a:off x="9558103" y="5895976"/>
            <a:ext cx="1024294" cy="1"/>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336854674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597</Words>
  <Application>Microsoft Office PowerPoint</Application>
  <PresentationFormat>Widescreen</PresentationFormat>
  <Paragraphs>85</Paragraphs>
  <Slides>18</Slides>
  <Notes>2</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Average</vt:lpstr>
      <vt:lpstr>Calibri</vt:lpstr>
      <vt:lpstr>Calibri Light</vt:lpstr>
      <vt:lpstr>Century Gothic</vt:lpstr>
      <vt:lpstr>Wingdings 3</vt:lpstr>
      <vt:lpstr>1_Office Theme</vt:lpstr>
      <vt:lpstr>Ion</vt:lpstr>
      <vt:lpstr>UNH SEDS</vt:lpstr>
      <vt:lpstr>What is UNH SEDS?</vt:lpstr>
      <vt:lpstr>Our history </vt:lpstr>
      <vt:lpstr>Examples…</vt:lpstr>
      <vt:lpstr>PowerPoint Presentation</vt:lpstr>
      <vt:lpstr>Space Vision</vt:lpstr>
      <vt:lpstr>Senior Design</vt:lpstr>
      <vt:lpstr>Project Overview </vt:lpstr>
      <vt:lpstr>What is a Hybrid Engine Rocket?</vt:lpstr>
      <vt:lpstr>Hybrid Engine Design</vt:lpstr>
      <vt:lpstr>Injection Method</vt:lpstr>
      <vt:lpstr>Flow Regulation</vt:lpstr>
      <vt:lpstr>Static Test Fire Rigs</vt:lpstr>
      <vt:lpstr>Optimize Ideas </vt:lpstr>
      <vt:lpstr>Gimbal System </vt:lpstr>
      <vt:lpstr>Future Obstacles/ Challenges </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Nitschelm, Charlie J</cp:lastModifiedBy>
  <cp:revision>10</cp:revision>
  <dcterms:created xsi:type="dcterms:W3CDTF">2019-04-03T21:17:49Z</dcterms:created>
  <dcterms:modified xsi:type="dcterms:W3CDTF">2019-04-03T23:19:29Z</dcterms:modified>
</cp:coreProperties>
</file>